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3" r:id="rId8"/>
    <p:sldId id="264" r:id="rId9"/>
    <p:sldId id="268" r:id="rId10"/>
    <p:sldId id="269" r:id="rId11"/>
    <p:sldId id="270" r:id="rId12"/>
    <p:sldId id="271" r:id="rId13"/>
    <p:sldId id="262" r:id="rId14"/>
    <p:sldId id="26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66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76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41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76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2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24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71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64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69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34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18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CF6C-AC01-489E-9411-7BEBC94DA264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AEB21-0243-45A8-AE6A-49EFBA757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77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/>
              <a:t>Применение глубокого обучения для задачи оптимизации двумерной модели камеры </a:t>
            </a:r>
            <a:r>
              <a:rPr lang="ru-RU" sz="4400" dirty="0" err="1" smtClean="0"/>
              <a:t>токамака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ru-RU" sz="2000" dirty="0" smtClean="0"/>
              <a:t>Выполнил студент 6ого курса: </a:t>
            </a:r>
            <a:br>
              <a:rPr lang="ru-RU" sz="2000" dirty="0" smtClean="0"/>
            </a:br>
            <a:r>
              <a:rPr lang="ru-RU" sz="2000" dirty="0" smtClean="0"/>
              <a:t>Семёнов Александр</a:t>
            </a:r>
          </a:p>
          <a:p>
            <a:pPr algn="r"/>
            <a:r>
              <a:rPr lang="ru-RU" sz="2000" dirty="0" smtClean="0"/>
              <a:t>Научный руководитель:</a:t>
            </a:r>
          </a:p>
          <a:p>
            <a:pPr algn="r"/>
            <a:r>
              <a:rPr lang="ru-RU" sz="2000" dirty="0" smtClean="0"/>
              <a:t>Андреев Валерий Филиппович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796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output.png" descr="outp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82" y="-1"/>
            <a:ext cx="7178525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output.png" descr="output.png"/>
          <p:cNvPicPr>
            <a:picLocks noChangeAspect="1"/>
          </p:cNvPicPr>
          <p:nvPr/>
        </p:nvPicPr>
        <p:blipFill>
          <a:blip r:embed="rId2">
            <a:extLst/>
          </a:blip>
          <a:srcRect l="52237" t="24897" r="23824" b="49526"/>
          <a:stretch>
            <a:fillRect/>
          </a:stretch>
        </p:blipFill>
        <p:spPr>
          <a:xfrm>
            <a:off x="7932021" y="1311076"/>
            <a:ext cx="4150022" cy="423592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Линия"/>
          <p:cNvSpPr/>
          <p:nvPr/>
        </p:nvSpPr>
        <p:spPr>
          <a:xfrm flipH="1" flipV="1">
            <a:off x="5633456" y="2621464"/>
            <a:ext cx="2659579" cy="707850"/>
          </a:xfrm>
          <a:prstGeom prst="line">
            <a:avLst/>
          </a:prstGeom>
          <a:ln w="889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680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«Облегчение» обучения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453" y="1969362"/>
            <a:ext cx="8096486" cy="3900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57647" y="2407920"/>
                <a:ext cx="25493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7" y="2407920"/>
                <a:ext cx="25493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067" r="-17703" b="-32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70561" y="3196046"/>
                <a:ext cx="2111829" cy="469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→"/>
                          <m:pos m:val="to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1" y="3196046"/>
                <a:ext cx="2111829" cy="469937"/>
              </a:xfrm>
              <a:prstGeom prst="rect">
                <a:avLst/>
              </a:prstGeom>
              <a:blipFill rotWithShape="0">
                <a:blip r:embed="rId4"/>
                <a:stretch>
                  <a:fillRect l="-1734" t="-29870" b="-441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0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34" y="-45864"/>
            <a:ext cx="7226532" cy="6903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418575"/>
            <a:ext cx="3905250" cy="3974986"/>
          </a:xfrm>
          <a:prstGeom prst="rect">
            <a:avLst/>
          </a:prstGeom>
        </p:spPr>
      </p:pic>
      <p:sp>
        <p:nvSpPr>
          <p:cNvPr id="4" name="Линия"/>
          <p:cNvSpPr/>
          <p:nvPr/>
        </p:nvSpPr>
        <p:spPr>
          <a:xfrm flipH="1" flipV="1">
            <a:off x="5633456" y="2621464"/>
            <a:ext cx="2659579" cy="707850"/>
          </a:xfrm>
          <a:prstGeom prst="line">
            <a:avLst/>
          </a:prstGeom>
          <a:ln w="889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4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Блок</a:t>
            </a:r>
            <a:r>
              <a:rPr dirty="0"/>
              <a:t> </a:t>
            </a:r>
            <a:r>
              <a:rPr dirty="0" err="1"/>
              <a:t>схема</a:t>
            </a:r>
            <a:r>
              <a:rPr dirty="0"/>
              <a:t> </a:t>
            </a:r>
            <a:r>
              <a:rPr dirty="0" err="1"/>
              <a:t>задачи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smtClean="0"/>
              <a:t>(</a:t>
            </a:r>
            <a:r>
              <a:rPr lang="ru-RU" dirty="0" smtClean="0"/>
              <a:t>обучение с подкреплением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127" name="Объект 3" descr="Объект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364" y="1827410"/>
            <a:ext cx="5237272" cy="43477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37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Источники</a:t>
            </a:r>
          </a:p>
        </p:txBody>
      </p:sp>
      <p:sp>
        <p:nvSpPr>
          <p:cNvPr id="163" name="Объект 2"/>
          <p:cNvSpPr txBox="1">
            <a:spLocks noGrp="1"/>
          </p:cNvSpPr>
          <p:nvPr>
            <p:ph type="body" idx="1"/>
          </p:nvPr>
        </p:nvSpPr>
        <p:spPr>
          <a:xfrm>
            <a:off x="838200" y="2472611"/>
            <a:ext cx="10515600" cy="3704352"/>
          </a:xfrm>
          <a:prstGeom prst="rect">
            <a:avLst/>
          </a:prstGeom>
        </p:spPr>
        <p:txBody>
          <a:bodyPr/>
          <a:lstStyle/>
          <a:p>
            <a:r>
              <a:t>МОДЕЛИРОВАНИЕ МАГНИТНЫХ ИЗМЕРЕНИЙ НА ТОКАМАКЕ Т-15МД С УЧЁТОМ НАВЕДЁННЫХ ТОКОВ В ВАКУУМНОЙ КАМЕРЕ</a:t>
            </a:r>
            <a:br/>
            <a:r>
              <a:t>АНДРЕЕВ В.Ф. DOI: 10.21517/0202-3822-2021-44-4-25-42</a:t>
            </a:r>
          </a:p>
        </p:txBody>
      </p:sp>
    </p:spTree>
    <p:extLst>
      <p:ext uri="{BB962C8B-B14F-4D97-AF65-F5344CB8AC3E}">
        <p14:creationId xmlns:p14="http://schemas.microsoft.com/office/powerpoint/2010/main" val="206826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112600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Устройство токамака</a:t>
            </a:r>
          </a:p>
        </p:txBody>
      </p:sp>
      <p:sp>
        <p:nvSpPr>
          <p:cNvPr id="98" name="Объект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7355" y="1356658"/>
            <a:ext cx="3783497" cy="5017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666" y="1523135"/>
            <a:ext cx="3892808" cy="4684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147" y="2199712"/>
            <a:ext cx="4441520" cy="33311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875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: скругленные углы 31"/>
          <p:cNvSpPr/>
          <p:nvPr/>
        </p:nvSpPr>
        <p:spPr>
          <a:xfrm>
            <a:off x="2334531" y="4601957"/>
            <a:ext cx="3375478" cy="14894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04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Математическая модель расчёта магнитных полей в токамаке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6"/>
              <p:cNvSpPr txBox="1"/>
              <p:nvPr/>
            </p:nvSpPr>
            <p:spPr>
              <a:xfrm>
                <a:off x="310719" y="2206734"/>
                <a:ext cx="3662855" cy="5921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sepChr m:val=",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5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9" y="2206734"/>
                <a:ext cx="3662855" cy="592189"/>
              </a:xfrm>
              <a:prstGeom prst="rect">
                <a:avLst/>
              </a:prstGeom>
              <a:blipFill rotWithShape="0">
                <a:blip r:embed="rId2"/>
                <a:stretch>
                  <a:fillRect r="-5158" b="-30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20"/>
              <p:cNvSpPr txBox="1"/>
              <p:nvPr/>
            </p:nvSpPr>
            <p:spPr>
              <a:xfrm>
                <a:off x="310719" y="3347328"/>
                <a:ext cx="3257620" cy="5921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  <m:d>
                        <m:dPr>
                          <m:sepChr m:val=",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6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9" y="3347328"/>
                <a:ext cx="3257620" cy="592189"/>
              </a:xfrm>
              <a:prstGeom prst="rect">
                <a:avLst/>
              </a:prstGeom>
              <a:blipFill rotWithShape="0">
                <a:blip r:embed="rId3"/>
                <a:stretch>
                  <a:fillRect r="-4120" b="-51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24"/>
              <p:cNvSpPr txBox="1"/>
              <p:nvPr/>
            </p:nvSpPr>
            <p:spPr>
              <a:xfrm>
                <a:off x="4814923" y="2183989"/>
                <a:ext cx="6892474" cy="6603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7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23" y="2183989"/>
                <a:ext cx="6892474" cy="660339"/>
              </a:xfrm>
              <a:prstGeom prst="rect">
                <a:avLst/>
              </a:prstGeom>
              <a:blipFill rotWithShape="0">
                <a:blip r:embed="rId4"/>
                <a:stretch>
                  <a:fillRect r="-61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26"/>
              <p:cNvSpPr txBox="1"/>
              <p:nvPr/>
            </p:nvSpPr>
            <p:spPr>
              <a:xfrm>
                <a:off x="4814923" y="3306100"/>
                <a:ext cx="5430066" cy="6617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ad>
                        <m:radPr>
                          <m:degHide m:val="on"/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ra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8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23" y="3306100"/>
                <a:ext cx="5430066" cy="661789"/>
              </a:xfrm>
              <a:prstGeom prst="rect">
                <a:avLst/>
              </a:prstGeom>
              <a:blipFill rotWithShape="0">
                <a:blip r:embed="rId5"/>
                <a:stretch>
                  <a:fillRect r="-147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28"/>
              <p:cNvSpPr txBox="1"/>
              <p:nvPr/>
            </p:nvSpPr>
            <p:spPr>
              <a:xfrm>
                <a:off x="2602165" y="4642513"/>
                <a:ext cx="2840212" cy="49034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0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165" y="4642513"/>
                <a:ext cx="2840212" cy="490348"/>
              </a:xfrm>
              <a:prstGeom prst="rect">
                <a:avLst/>
              </a:prstGeom>
              <a:blipFill rotWithShape="0">
                <a:blip r:embed="rId6"/>
                <a:stretch>
                  <a:fillRect b="-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30"/>
              <p:cNvSpPr txBox="1"/>
              <p:nvPr/>
            </p:nvSpPr>
            <p:spPr>
              <a:xfrm>
                <a:off x="3067520" y="5346675"/>
                <a:ext cx="1830192" cy="489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𝐑𝐈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10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20" y="5346675"/>
                <a:ext cx="1830192" cy="489891"/>
              </a:xfrm>
              <a:prstGeom prst="rect">
                <a:avLst/>
              </a:prstGeom>
              <a:blipFill rotWithShape="0">
                <a:blip r:embed="rId7"/>
                <a:stretch>
                  <a:fillRect b="-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29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Алгоритм расчёта магнитных полей в токамаке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Объект 2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90331" y="1806962"/>
                <a:ext cx="5394650" cy="4565846"/>
              </a:xfrm>
              <a:prstGeom prst="rect">
                <a:avLst/>
              </a:prstGeom>
            </p:spPr>
            <p:txBody>
              <a:bodyPr/>
              <a:lstStyle/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t>задаём экспериментальный ток I(t) в одной из полоидальных обмоток</a:t>
                </a: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t>решаем уравнения Кирхгофа  </a:t>
                </a:r>
                <a14:m>
                  <m:oMath xmlns:m="http://schemas.openxmlformats.org/officeDocument/2006/math">
                    <m:r>
                      <a:rPr sz="1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f>
                      <m:fPr>
                        <m:ctrlP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num>
                      <m:den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sz="1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1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𝐑𝐈</m:t>
                    </m:r>
                    <m:r>
                      <a:rPr sz="1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t>  и находим наведённые токи во всех кольцевых витках ВК и в элементах пассивной стабилизации</a:t>
                </a: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t>в требуемом месте (r, z) вычисляем суммарный магнитный поток ψ(r, z) от тока в полоидальной обмотке и наведённых токов</a:t>
                </a: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t>вычисляем магнитное поле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sz="1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sz="1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1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1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t>  в местах расположения магнитных датчиков</a:t>
                </a:r>
              </a:p>
              <a:p>
                <a:pPr marL="221742" indent="-221742" defTabSz="886968">
                  <a:spcBef>
                    <a:spcPts val="900"/>
                  </a:spcBef>
                  <a:defRPr sz="1552"/>
                </a:pPr>
                <a:r>
                  <a:t>напряжение на магнитном датчике U, снимаемое с катушки, пропорционально — dΦ/dt, где Φ = BNS, B — составляющая вектора индукции магнитного поля вдоль оси магнитного датчика, S — площадь поперечного сечения датчика, N — количество витков;</a:t>
                </a:r>
              </a:p>
            </p:txBody>
          </p:sp>
        </mc:Choice>
        <mc:Fallback>
          <p:sp>
            <p:nvSpPr>
              <p:cNvPr id="113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90331" y="1806962"/>
                <a:ext cx="5394650" cy="4565846"/>
              </a:xfrm>
              <a:prstGeom prst="rect">
                <a:avLst/>
              </a:prstGeom>
              <a:blipFill rotWithShape="0">
                <a:blip r:embed="rId2"/>
                <a:stretch>
                  <a:fillRect l="-339" t="-668" r="-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255" y="1690688"/>
            <a:ext cx="5461785" cy="42155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452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09978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886968">
              <a:defRPr sz="3783"/>
            </a:lvl1pPr>
          </a:lstStyle>
          <a:p>
            <a:r>
              <a:t>Сравнение расчётных и экспериментальных напряжений</a:t>
            </a:r>
          </a:p>
        </p:txBody>
      </p:sp>
      <p:pic>
        <p:nvPicPr>
          <p:cNvPr id="117" name="Объект 6" descr="Объект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0326" y="1464904"/>
            <a:ext cx="7731943" cy="513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Box 7"/>
          <p:cNvSpPr txBox="1"/>
          <p:nvPr/>
        </p:nvSpPr>
        <p:spPr>
          <a:xfrm>
            <a:off x="285364" y="1375544"/>
            <a:ext cx="3099630" cy="120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0000"/>
                </a:solidFill>
              </a:defRPr>
            </a:pPr>
            <a:r>
              <a:t>Красные</a:t>
            </a:r>
            <a:r>
              <a:rPr b="0">
                <a:solidFill>
                  <a:srgbClr val="000000"/>
                </a:solidFill>
              </a:rPr>
              <a:t> кривые – рассчётные данные</a:t>
            </a:r>
          </a:p>
          <a:p>
            <a:pPr>
              <a:defRPr b="1"/>
            </a:pPr>
            <a:r>
              <a:t>Чёрные</a:t>
            </a:r>
            <a:r>
              <a:rPr b="0"/>
              <a:t> кривые – экспериментальные данные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5"/>
              <p:cNvSpPr txBox="1"/>
              <p:nvPr/>
            </p:nvSpPr>
            <p:spPr>
              <a:xfrm>
                <a:off x="607645" y="2880091"/>
                <a:ext cx="1830193" cy="48989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𝐑𝐈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9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45" y="2880091"/>
                <a:ext cx="1830193" cy="489890"/>
              </a:xfrm>
              <a:prstGeom prst="rect">
                <a:avLst/>
              </a:prstGeom>
              <a:blipFill rotWithShape="0">
                <a:blip r:embed="rId3"/>
                <a:stretch>
                  <a:fillRect b="-61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Скругленный прямоугольник 1"/>
          <p:cNvSpPr/>
          <p:nvPr/>
        </p:nvSpPr>
        <p:spPr>
          <a:xfrm>
            <a:off x="607645" y="3037104"/>
            <a:ext cx="214482" cy="2612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335932" y="3037104"/>
            <a:ext cx="148045" cy="2612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4" descr="Picture 4"/>
          <p:cNvPicPr>
            <a:picLocks noChangeAspect="1"/>
          </p:cNvPicPr>
          <p:nvPr/>
        </p:nvPicPr>
        <p:blipFill rotWithShape="1">
          <a:blip r:embed="rId4">
            <a:extLst/>
          </a:blip>
          <a:srcRect l="1713" t="12469" r="6533" b="33037"/>
          <a:stretch/>
        </p:blipFill>
        <p:spPr>
          <a:xfrm>
            <a:off x="285364" y="3665140"/>
            <a:ext cx="3571875" cy="2552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019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Подход с минимизацией функционала отклонений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56608" y="1920082"/>
                <a:ext cx="4968989" cy="89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𝑐𝑜𝑚𝑝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08" y="1920082"/>
                <a:ext cx="4968989" cy="8961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95350" y="3986213"/>
            <a:ext cx="557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Проблемы: </a:t>
            </a:r>
          </a:p>
          <a:p>
            <a:pPr marL="342900" indent="-342900">
              <a:buAutoNum type="arabicParenR"/>
            </a:pPr>
            <a:r>
              <a:rPr lang="ru-RU" dirty="0"/>
              <a:t>К</a:t>
            </a:r>
            <a:r>
              <a:rPr lang="ru-RU" dirty="0" smtClean="0"/>
              <a:t>оличество частных производных, необходимых для вычисления градиента</a:t>
            </a:r>
          </a:p>
          <a:p>
            <a:pPr marL="342900" indent="-342900">
              <a:buAutoNum type="arabicParenR"/>
            </a:pPr>
            <a:r>
              <a:rPr lang="ru-RU" dirty="0" smtClean="0"/>
              <a:t>Локальные минимумы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4186238"/>
            <a:ext cx="5324475" cy="2524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987" y="1290638"/>
            <a:ext cx="42195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Блок</a:t>
            </a:r>
            <a:r>
              <a:rPr dirty="0"/>
              <a:t> </a:t>
            </a:r>
            <a:r>
              <a:rPr dirty="0" err="1"/>
              <a:t>схема</a:t>
            </a:r>
            <a:r>
              <a:rPr dirty="0"/>
              <a:t> </a:t>
            </a:r>
            <a:r>
              <a:rPr dirty="0" err="1"/>
              <a:t>задачи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smtClean="0"/>
              <a:t>(</a:t>
            </a:r>
            <a:r>
              <a:rPr lang="ru-RU" dirty="0" smtClean="0"/>
              <a:t>обучение с учителем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130" name="Объект 3" descr="Объект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280" y="1825625"/>
            <a:ext cx="5241441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77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t>Примененный подход - FFNN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6132" y="1657474"/>
            <a:ext cx="4999736" cy="46876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394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 err="1" smtClean="0"/>
              <a:t>Лучши</a:t>
            </a:r>
            <a:r>
              <a:rPr lang="ru-RU" dirty="0" smtClean="0"/>
              <a:t>й</a:t>
            </a:r>
            <a:r>
              <a:rPr dirty="0" smtClean="0"/>
              <a:t> </a:t>
            </a:r>
            <a:r>
              <a:rPr dirty="0" err="1" smtClean="0"/>
              <a:t>результат</a:t>
            </a:r>
            <a:endParaRPr dirty="0"/>
          </a:p>
        </p:txBody>
      </p:sp>
      <p:pic>
        <p:nvPicPr>
          <p:cNvPr id="155" name="Объект 7" descr="Объект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14" y="1549399"/>
            <a:ext cx="3533141" cy="508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477" y="2068764"/>
            <a:ext cx="7631746" cy="40507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633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135</Words>
  <Application>Microsoft Office PowerPoint</Application>
  <PresentationFormat>Широкоэкранный</PresentationFormat>
  <Paragraphs>36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Тема Office</vt:lpstr>
      <vt:lpstr>Применение глубокого обучения для задачи оптимизации двумерной модели камеры токамака</vt:lpstr>
      <vt:lpstr>Устройство токамака</vt:lpstr>
      <vt:lpstr>Математическая модель расчёта магнитных полей в токамаке</vt:lpstr>
      <vt:lpstr>Алгоритм расчёта магнитных полей в токамаке</vt:lpstr>
      <vt:lpstr>Сравнение расчётных и экспериментальных напряжений</vt:lpstr>
      <vt:lpstr>Подход с минимизацией функционала отклонений</vt:lpstr>
      <vt:lpstr>Блок схема задачи обучения (обучение с учителем)</vt:lpstr>
      <vt:lpstr>Примененный подход - FFNN</vt:lpstr>
      <vt:lpstr>Лучший результат</vt:lpstr>
      <vt:lpstr>Презентация PowerPoint</vt:lpstr>
      <vt:lpstr>«Облегчение» обучения</vt:lpstr>
      <vt:lpstr>Презентация PowerPoint</vt:lpstr>
      <vt:lpstr>Блок схема задачи обучения (обучение с подкреплением)</vt:lpstr>
      <vt:lpstr>Источники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глубокого обучения для задачи оптимизации двумерной модели камеры токамака</dc:title>
  <dc:creator>Семёнов Александр</dc:creator>
  <cp:lastModifiedBy>Семёнов Александр</cp:lastModifiedBy>
  <cp:revision>6</cp:revision>
  <dcterms:created xsi:type="dcterms:W3CDTF">2022-11-04T11:08:04Z</dcterms:created>
  <dcterms:modified xsi:type="dcterms:W3CDTF">2022-11-04T11:54:26Z</dcterms:modified>
</cp:coreProperties>
</file>